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82" r:id="rId14"/>
    <p:sldId id="277" r:id="rId15"/>
    <p:sldId id="278" r:id="rId16"/>
    <p:sldId id="279" r:id="rId17"/>
    <p:sldId id="280" r:id="rId18"/>
    <p:sldId id="283" r:id="rId19"/>
    <p:sldId id="281" r:id="rId20"/>
    <p:sldId id="28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6600"/>
    <a:srgbClr val="660066"/>
    <a:srgbClr val="00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A7F4A-5817-4BFA-B5A1-56303B8CC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D29D4-C8F9-42CD-9DBC-BA7A4F304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5E503-49C5-4719-B879-0E8B11626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2C6D9-3A6C-46D0-A80D-88987FF04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877AC-A5E4-4119-815A-37E513696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BB6F2-8F86-478E-988A-C8157DA02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2D6E0-7CF7-4B1E-85E2-966776FCB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F9656-6FA7-4AF6-820D-C5FE653D9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5254B-6C8D-413D-AB1E-D14E8D7F7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B1715-C689-4D72-B83E-066C62337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2DA49-D5F0-4FB3-B5CA-0CB36F0A2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840F164-6DBD-4265-A8C3-C89A23A70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ltradio.ru/p/m_571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text=%D0%B4%D0%B5%D1%82%D1%81%D1%82%D0%B2%D0%BE%20%D1%81%D0%B5%D1%80%D0%B3%D0%B5%D1%8F%20%D0%BC%D0%B8%D1%85%D0%B0%D0%BB%D0%BA%D0%BE%D0%B2%D0%B0&amp;noreask=1&amp;pos=0&amp;lr=213&amp;rpt=simage&amp;uinfo=ww-1349-wh-673-fw-1124-fh-467-pd-1&amp;img_url=http://blogs.pravkamchatka.ru/polus/files/2009/08/17727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text=%D0%B0%D1%80%D1%85%D0%B8%D0%B2%D0%BD%D1%8B%D0%B5%20%D1%84%D0%BE%D1%82%D0%BE%20%D1%81%D0%B5%D1%80%D0%B3%D0%B5%D1%8F%20%D0%BC%D0%B8%D1%85%D0%B0%D0%BB%D0%BA%D0%BE%D0%B2%D0%B0&amp;noreask=1&amp;pos=26&amp;lr=213&amp;rpt=simage&amp;uinfo=ww-1349-wh-673-fw-1124-fh-467-pd-1&amp;img_url=http://ria.ru/images/18259/19/182591922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source=wiz&amp;fp=0&amp;text=%D1%81%D0%B5%D1%80%D0%B3%D0%B5%D0%B9%20%D0%BC%D0%B8%D1%85%D0%B0%D0%BB%D0%BA%D0%BE%D0%B2%20%D0%B2%D0%BE%D0%B9%D0%BD%D0%B0&amp;noreask=1&amp;pos=10&amp;lr=213&amp;rpt=simage&amp;uinfo=ww-1349-wh-673-fw-1124-fh-467-pd-1&amp;img_url=http://s00.yaplakal.com/pics/pics_original/3/4/5/373543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6632"/>
            <a:ext cx="8137525" cy="2376264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>
                <a:solidFill>
                  <a:schemeClr val="tx1"/>
                </a:solidFill>
              </a:rPr>
              <a:t>Сергей Владимирович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Михалков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(1913 – 2009)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812" y="6021288"/>
            <a:ext cx="7416675" cy="648072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ru-RU" sz="2800" dirty="0" smtClean="0"/>
              <a:t>Методический материал к занятию</a:t>
            </a:r>
          </a:p>
        </p:txBody>
      </p:sp>
      <p:pic>
        <p:nvPicPr>
          <p:cNvPr id="6" name="i-main-pic" descr="Картинка 230 из 260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996952"/>
            <a:ext cx="2663825" cy="27352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64904"/>
            <a:ext cx="2697070" cy="3272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Киножурнал «Фитиль»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268760"/>
            <a:ext cx="7848872" cy="54006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Сатирико-юмористическая критическая программа с элементами журналистского расследования. Выпуски журнала состояли из разных сюжетов: игровых, документальных, мультипликационных.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sz="2800" dirty="0" smtClean="0"/>
          </a:p>
        </p:txBody>
      </p:sp>
      <p:pic>
        <p:nvPicPr>
          <p:cNvPr id="7" name="Рисунок 6" descr="s-kCEiAfWY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501008"/>
            <a:ext cx="362097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6-TASS_4411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789040"/>
            <a:ext cx="4274418" cy="2896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«Всё начинается с детства»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268760"/>
            <a:ext cx="7848872" cy="5400600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/>
              <a:t>    Посеешь Поступок — пожнешь Привычку,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/>
              <a:t>Посеешь Привычку — пожнешь Характер,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/>
              <a:t>Посеешь Характер — пожнешь Судьбу.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/>
              <a:t>                                     </a:t>
            </a:r>
            <a:r>
              <a:rPr lang="ru-RU" sz="2800" i="1" smtClean="0"/>
              <a:t> Народная мудрость.</a:t>
            </a:r>
            <a:endParaRPr lang="ru-RU" sz="2800" dirty="0" smtClean="0"/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sz="2800" dirty="0" smtClean="0"/>
          </a:p>
        </p:txBody>
      </p:sp>
      <p:pic>
        <p:nvPicPr>
          <p:cNvPr id="9" name="Рисунок 8" descr="1972 г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2924944"/>
            <a:ext cx="5239342" cy="393305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72008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Награды и премии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1124744"/>
            <a:ext cx="8208912" cy="5544616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dirty="0" smtClean="0"/>
              <a:t>Герой Социалистического труда (1973 г.)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Орден Ленина (1939, 1963, 1973, 1983 гг.)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Академик АПН СССР (1971г.)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Медаль имени К.Д.Ушинского (1963г.)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Медаль имени А.П.Гайдара (1973г.)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Детский международный «Орден Улыбки» (1978г. ПНР)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1982 – почетный член Международного совета по детской книге при ЮНЕСКО, президент по детской книге России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2001 – диплом «Человек года» в связи с победой в конкурсе на написание текста Государственного гимна РФ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72008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Отзывы современников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484784"/>
            <a:ext cx="7416824" cy="518457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«Михалкову всегда двенадцать».</a:t>
            </a:r>
          </a:p>
          <a:p>
            <a:pPr>
              <a:buNone/>
            </a:pPr>
            <a:r>
              <a:rPr lang="ru-RU" sz="2800" dirty="0" smtClean="0"/>
              <a:t>                                              С.Я.Маршак.</a:t>
            </a:r>
          </a:p>
          <a:p>
            <a:pPr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2800" dirty="0" smtClean="0"/>
              <a:t>«Стих у Михалкова, то задушевный, то озорной, то насмешливый, неотразимо певуч и лиричен, и в этом его главная сила».</a:t>
            </a:r>
          </a:p>
          <a:p>
            <a:pPr>
              <a:buNone/>
            </a:pPr>
            <a:r>
              <a:rPr lang="ru-RU" sz="2800" dirty="0" smtClean="0"/>
              <a:t>                                              К.Чуковский </a:t>
            </a:r>
          </a:p>
          <a:p>
            <a:pPr marL="0" indent="0">
              <a:buNone/>
            </a:pPr>
            <a:endParaRPr lang="ru-RU" sz="24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Знаменитая тетралогия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268760"/>
            <a:ext cx="7920880" cy="187220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1935 – «Дядя Степа»</a:t>
            </a:r>
          </a:p>
          <a:p>
            <a:pPr>
              <a:buNone/>
            </a:pPr>
            <a:r>
              <a:rPr lang="ru-RU" sz="2400" dirty="0" smtClean="0"/>
              <a:t>1953 – «Дядя Степа – милиционер»</a:t>
            </a:r>
          </a:p>
          <a:p>
            <a:pPr>
              <a:buNone/>
            </a:pPr>
            <a:r>
              <a:rPr lang="ru-RU" sz="2400" dirty="0" smtClean="0"/>
              <a:t>1968 – «Дядя Степа и Егор»</a:t>
            </a:r>
          </a:p>
          <a:p>
            <a:pPr>
              <a:buNone/>
            </a:pPr>
            <a:r>
              <a:rPr lang="ru-RU" sz="2400" dirty="0" smtClean="0"/>
              <a:t>1980 – «Дядя Степа – ветеран»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5" name="Рисунок 4" descr="6008.jpg"/>
          <p:cNvPicPr>
            <a:picLocks noChangeAspect="1"/>
          </p:cNvPicPr>
          <p:nvPr/>
        </p:nvPicPr>
        <p:blipFill>
          <a:blip r:embed="rId3" cstate="print"/>
          <a:srcRect l="8939" t="2980" r="65361" b="50834"/>
          <a:stretch>
            <a:fillRect/>
          </a:stretch>
        </p:blipFill>
        <p:spPr>
          <a:xfrm rot="21134802">
            <a:off x="184850" y="3272186"/>
            <a:ext cx="2140826" cy="2885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3645024"/>
            <a:ext cx="2124075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ч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645024"/>
            <a:ext cx="2304256" cy="3030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к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70055">
            <a:off x="6874396" y="3715577"/>
            <a:ext cx="2069976" cy="2759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115212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Стихи о детях, или «воспитание без назидания»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4008" y="1844824"/>
            <a:ext cx="4248472" cy="482453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«А что у вас?»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«Не спать!»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«Прививка»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«Фома»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«Про мимозу»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«Тридцать шесть и пять»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«Несбывшиеся мечты»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«Одна рифма»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 err="1" smtClean="0"/>
              <a:t>Лапуся</a:t>
            </a:r>
            <a:r>
              <a:rPr lang="ru-RU" sz="2400" dirty="0" smtClean="0"/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«Сашина каша»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5" name="Рисунок 4" descr="4775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700808"/>
            <a:ext cx="1674340" cy="25742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i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312602"/>
            <a:ext cx="1977008" cy="25453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i6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1844824"/>
            <a:ext cx="1692187" cy="22562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Nesbivshiesya-mechti-(978-5-18-000646-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4221088"/>
            <a:ext cx="1787480" cy="23591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936104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Художественные приемы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412776"/>
            <a:ext cx="7992888" cy="525658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800" u="sng" dirty="0" smtClean="0"/>
              <a:t>стихи-монологи</a:t>
            </a:r>
            <a:r>
              <a:rPr lang="ru-RU" sz="2800" dirty="0" smtClean="0"/>
              <a:t> («Не спать!», «36 и 5», «</a:t>
            </a:r>
            <a:r>
              <a:rPr lang="ru-RU" sz="2800" dirty="0" err="1" smtClean="0"/>
              <a:t>Лапуся</a:t>
            </a:r>
            <a:r>
              <a:rPr lang="ru-RU" sz="2800" dirty="0" smtClean="0"/>
              <a:t>» и др.)</a:t>
            </a:r>
            <a:endParaRPr lang="ru-RU" sz="2800" u="sng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белый стих (нерифмованная строчка) («Одна рифма»)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каламбур («Словечки-колечки»)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сатира («Сашина каша»)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юмор («Прививка»)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гипербола («Фома»)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гротеск («Про мимозу»)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7920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Особенности поэтики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268760"/>
            <a:ext cx="7848872" cy="54006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400" dirty="0" smtClean="0"/>
              <a:t> </a:t>
            </a:r>
            <a:r>
              <a:rPr lang="ru-RU" sz="2600" dirty="0" smtClean="0"/>
              <a:t>Живая разговорная речь – одно из средств достижения поэтической искренности.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/>
              <a:t>Слова употребляются в первоначальном значении.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/>
              <a:t> Ребенок может смотреть на героев с высоты своего жизненного опыта.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/>
              <a:t> Поэт дает детям возможность эстетического наслаждения смехом над пороками характеров, ситуациями, положениями.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/>
              <a:t> Юмор поэта носит оптимистический, жизнеутверждающий характер.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64807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Басни для детей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268760"/>
            <a:ext cx="7848872" cy="540060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Любители книг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 приятелю, чтоб скоротать досуг,</a:t>
            </a:r>
            <a:br>
              <a:rPr lang="ru-RU" sz="2000" dirty="0" smtClean="0"/>
            </a:br>
            <a:r>
              <a:rPr lang="ru-RU" sz="2000" dirty="0" smtClean="0"/>
              <a:t>Зашел незваный гость. «Ты стал читать, мой</a:t>
            </a:r>
            <a:br>
              <a:rPr lang="ru-RU" sz="2000" dirty="0" smtClean="0"/>
            </a:br>
            <a:r>
              <a:rPr lang="ru-RU" sz="2000" dirty="0" smtClean="0"/>
              <a:t>друг?» -</a:t>
            </a:r>
            <a:br>
              <a:rPr lang="ru-RU" sz="2000" dirty="0" smtClean="0"/>
            </a:br>
            <a:r>
              <a:rPr lang="ru-RU" sz="2000" dirty="0" smtClean="0"/>
              <a:t>Воскликнул он от удивленья</a:t>
            </a:r>
            <a:br>
              <a:rPr lang="ru-RU" sz="2000" dirty="0" smtClean="0"/>
            </a:br>
            <a:r>
              <a:rPr lang="ru-RU" sz="2000" dirty="0" smtClean="0"/>
              <a:t>И посмотрел восторженно вокруг</a:t>
            </a:r>
            <a:br>
              <a:rPr lang="ru-RU" sz="2000" dirty="0" smtClean="0"/>
            </a:br>
            <a:r>
              <a:rPr lang="ru-RU" sz="2000" dirty="0" smtClean="0"/>
              <a:t>На новые тома собраний сочинений -</a:t>
            </a:r>
            <a:br>
              <a:rPr lang="ru-RU" sz="2000" dirty="0" smtClean="0"/>
            </a:br>
            <a:r>
              <a:rPr lang="ru-RU" sz="2000" dirty="0" smtClean="0"/>
              <a:t>Гюго, Дюма, Майн Рида, Маршака,</a:t>
            </a:r>
            <a:br>
              <a:rPr lang="ru-RU" sz="2000" dirty="0" smtClean="0"/>
            </a:br>
            <a:r>
              <a:rPr lang="ru-RU" sz="2000" dirty="0" smtClean="0"/>
              <a:t>Что полки заняли почти до потолка…</a:t>
            </a:r>
            <a:br>
              <a:rPr lang="ru-RU" sz="2000" dirty="0" smtClean="0"/>
            </a:br>
            <a:r>
              <a:rPr lang="ru-RU" sz="2000" dirty="0" smtClean="0"/>
              <a:t>«Ты что молчишь? Смущен моим вопросом?</a:t>
            </a:r>
            <a:br>
              <a:rPr lang="ru-RU" sz="2000" dirty="0" smtClean="0"/>
            </a:br>
            <a:r>
              <a:rPr lang="ru-RU" sz="2000" dirty="0" smtClean="0"/>
              <a:t>В коллекции такой, бесспорно, прок  велик!</a:t>
            </a:r>
            <a:br>
              <a:rPr lang="ru-RU" sz="2000" dirty="0" smtClean="0"/>
            </a:br>
            <a:r>
              <a:rPr lang="ru-RU" sz="2000" dirty="0" smtClean="0"/>
              <a:t>Но как ты достаешь до самых верхних </a:t>
            </a:r>
            <a:r>
              <a:rPr lang="ru-RU" sz="2000" smtClean="0"/>
              <a:t>книг?» -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«А очень просто, братец! Пылесосом!»</a:t>
            </a:r>
          </a:p>
          <a:p>
            <a:pPr>
              <a:buNone/>
            </a:pPr>
            <a:r>
              <a:rPr lang="ru-RU" sz="2400" dirty="0" smtClean="0"/>
              <a:t>***</a:t>
            </a:r>
            <a:br>
              <a:rPr lang="ru-RU" sz="2400" dirty="0" smtClean="0"/>
            </a:br>
            <a:r>
              <a:rPr lang="ru-RU" sz="2400" dirty="0" smtClean="0"/>
              <a:t>Известно мне: в домах иных</a:t>
            </a:r>
            <a:br>
              <a:rPr lang="ru-RU" sz="2400" dirty="0" smtClean="0"/>
            </a:br>
            <a:r>
              <a:rPr lang="ru-RU" sz="2400" dirty="0" smtClean="0"/>
              <a:t>Стирают только пыль с изданий подписных.</a:t>
            </a:r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7920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Заключение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1340768"/>
            <a:ext cx="7848872" cy="532859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Сергей Михалков очень хорошо знал язык, на котором проще всего разговаривать с детьми. В стихотворении или сказке он мог и подразнить, пожурить, и посмеяться, и незаметно, без назидания, обсудить с ребенком, что такое хорошо и что такое плохо…</a:t>
            </a:r>
          </a:p>
          <a:p>
            <a:pPr>
              <a:buNone/>
            </a:pPr>
            <a:r>
              <a:rPr lang="ru-RU" sz="2800" dirty="0" smtClean="0"/>
              <a:t>    Его произведения запоминаются легко, потому что имеют интересные сюжеты, простые рифмы и создают веселое настроение.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74638"/>
            <a:ext cx="7859712" cy="922114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С.В.Михалков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484784"/>
            <a:ext cx="3599879" cy="4968404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</a:t>
            </a:r>
            <a:r>
              <a:rPr lang="ru-RU" sz="3000" dirty="0" smtClean="0"/>
              <a:t>поэт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драматург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прозаик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баснописец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публицист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киносценарист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переводчик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3000" dirty="0" smtClean="0"/>
              <a:t> общественный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sz="3000" dirty="0" smtClean="0"/>
              <a:t>    деятель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716016" y="1556792"/>
            <a:ext cx="4176464" cy="403244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</a:pPr>
            <a:r>
              <a:rPr lang="ru-RU" sz="3000" dirty="0" smtClean="0">
                <a:latin typeface="+mn-lt"/>
              </a:rPr>
              <a:t>Пером – оружием своим, </a:t>
            </a:r>
          </a:p>
          <a:p>
            <a:pPr eaLnBrk="1" hangingPunct="1">
              <a:buFont typeface="Arial" charset="0"/>
              <a:buNone/>
            </a:pPr>
            <a:r>
              <a:rPr lang="ru-RU" sz="3000" dirty="0" smtClean="0">
                <a:latin typeface="+mn-lt"/>
              </a:rPr>
              <a:t>Что я в руках держу, -Всем честным людям трудовым </a:t>
            </a:r>
          </a:p>
          <a:p>
            <a:pPr eaLnBrk="1" hangingPunct="1">
              <a:buFont typeface="Arial" charset="0"/>
              <a:buNone/>
            </a:pPr>
            <a:r>
              <a:rPr lang="ru-RU" sz="3000" dirty="0" smtClean="0">
                <a:latin typeface="+mn-lt"/>
              </a:rPr>
              <a:t>Я, как солдат, служу.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nap ITC" pitchFamily="82" charset="0"/>
                <a:ea typeface="+mn-ea"/>
                <a:cs typeface="+mn-cs"/>
              </a:rPr>
              <a:t> </a:t>
            </a:r>
          </a:p>
        </p:txBody>
      </p:sp>
      <p:pic>
        <p:nvPicPr>
          <p:cNvPr id="7" name="Рисунок 6" descr="639-6275557_m_600x600.jpg"/>
          <p:cNvPicPr>
            <a:picLocks noChangeAspect="1"/>
          </p:cNvPicPr>
          <p:nvPr/>
        </p:nvPicPr>
        <p:blipFill>
          <a:blip r:embed="rId3" cstate="print"/>
          <a:srcRect l="23554" t="42531" r="8924" b="30827"/>
          <a:stretch>
            <a:fillRect/>
          </a:stretch>
        </p:blipFill>
        <p:spPr>
          <a:xfrm>
            <a:off x="5436096" y="4725144"/>
            <a:ext cx="3096344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Страницы биографии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7944" y="1196752"/>
            <a:ext cx="4968552" cy="547260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родился в Москве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детские годы прошли в подмосковном поселке Жаворонки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в 1927 году семья переехала в Пятигорск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стихи начал писать в 10 лет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в 1928 г. </a:t>
            </a:r>
            <a:r>
              <a:rPr lang="ru-RU" sz="2800" smtClean="0"/>
              <a:t>опубликовано </a:t>
            </a:r>
            <a:r>
              <a:rPr lang="ru-RU" sz="2800" dirty="0" smtClean="0"/>
              <a:t>первое стихотворение «Дорога»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/>
              <a:t> в 1930 г. окончил школу и вернулся в Москву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</a:t>
            </a:r>
          </a:p>
        </p:txBody>
      </p:sp>
      <p:pic>
        <p:nvPicPr>
          <p:cNvPr id="8" name="Picture 2" descr="http://blogs.pravkamchatka.ru/polus/files/2009/08/1772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2952328" cy="44440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88640"/>
            <a:ext cx="8064896" cy="280831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Работал разнорабочим на Москворецкой ткацко-отделочной фабрике, младшим наблюдателем геологоразведочной экспедиции Ленинградского Геодезического института на Алтае, внештатным сотрудником отдела писем газеты «</a:t>
            </a:r>
            <a:r>
              <a:rPr lang="ru-RU" sz="2800" i="1" dirty="0" smtClean="0"/>
              <a:t>Известия»</a:t>
            </a:r>
            <a:r>
              <a:rPr lang="ru-RU" sz="2800" dirty="0" smtClean="0"/>
              <a:t>.</a:t>
            </a:r>
            <a:endParaRPr lang="ru-RU" sz="2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7" name="Picture 2" descr="http://cdn4.img22.rian.ru/images/18259/18/18259186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1" t="9585" r="5246"/>
          <a:stretch>
            <a:fillRect/>
          </a:stretch>
        </p:blipFill>
        <p:spPr bwMode="auto">
          <a:xfrm>
            <a:off x="4572000" y="2996952"/>
            <a:ext cx="4248472" cy="3464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9" name="Содержимое 3"/>
          <p:cNvSpPr txBox="1">
            <a:spLocks/>
          </p:cNvSpPr>
          <p:nvPr/>
        </p:nvSpPr>
        <p:spPr>
          <a:xfrm>
            <a:off x="827584" y="2924944"/>
            <a:ext cx="4038600" cy="3024336"/>
          </a:xfrm>
          <a:prstGeom prst="rect">
            <a:avLst/>
          </a:prstGeom>
        </p:spPr>
        <p:txBody>
          <a:bodyPr rtlCol="0">
            <a:normAutofit fontScale="4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65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1935-1937 годах учился в Литературном институте имени Горького.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6500" kern="0" dirty="0" smtClean="0">
                <a:latin typeface="+mn-lt"/>
              </a:rPr>
              <a:t>   С 1933 года </a:t>
            </a:r>
            <a:r>
              <a:rPr kumimoji="0" lang="ru-RU" sz="65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начал печатать стихи для детей.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9632" y="188640"/>
            <a:ext cx="7416824" cy="2160240"/>
          </a:xfrm>
        </p:spPr>
        <p:txBody>
          <a:bodyPr/>
          <a:lstStyle/>
          <a:p>
            <a:pPr indent="0"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В 1936 году женился на детской писательнице Наталии Петровне </a:t>
            </a:r>
            <a:r>
              <a:rPr lang="ru-RU" sz="2800" dirty="0" err="1" smtClean="0"/>
              <a:t>Кончаловской</a:t>
            </a:r>
            <a:r>
              <a:rPr lang="ru-RU" sz="2800" dirty="0" smtClean="0"/>
              <a:t>, дочери известного художника П.П. </a:t>
            </a:r>
            <a:r>
              <a:rPr lang="ru-RU" sz="2800" dirty="0" err="1" smtClean="0"/>
              <a:t>Кончаловского</a:t>
            </a:r>
            <a:r>
              <a:rPr lang="ru-RU" sz="2800" dirty="0" smtClean="0"/>
              <a:t> и внучке художника В.И. Сурикова.</a:t>
            </a:r>
            <a:endParaRPr lang="ru-RU" sz="2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6" name="Рисунок 5" descr="iс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348880"/>
            <a:ext cx="6272697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39952" y="4149080"/>
            <a:ext cx="4752528" cy="2016224"/>
          </a:xfrm>
        </p:spPr>
        <p:txBody>
          <a:bodyPr/>
          <a:lstStyle/>
          <a:p>
            <a:pPr indent="0" algn="ctr"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В годы Великой Отечественной войны С.Михалков работал военным корреспондентом</a:t>
            </a:r>
            <a:endParaRPr lang="ru-RU" sz="2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80"/>
            <a:ext cx="3070659" cy="436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pics2.pokazuha.ru/p442/j/4/6871634n4j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5004048" cy="3264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0"/>
            <a:ext cx="8064896" cy="2016224"/>
          </a:xfrm>
        </p:spPr>
        <p:txBody>
          <a:bodyPr/>
          <a:lstStyle/>
          <a:p>
            <a:pPr marL="0" algn="ctr">
              <a:spcBef>
                <a:spcPts val="24"/>
              </a:spcBef>
              <a:buNone/>
            </a:pPr>
            <a:r>
              <a:rPr lang="ru-RU" sz="2400" dirty="0" smtClean="0"/>
              <a:t>В 1943 году Сергей Михалков совместно с военным журналистом Георгием </a:t>
            </a:r>
            <a:r>
              <a:rPr lang="ru-RU" sz="2400" dirty="0" err="1" smtClean="0"/>
              <a:t>Эль-Регистаном</a:t>
            </a:r>
            <a:r>
              <a:rPr lang="ru-RU" sz="2400" dirty="0" smtClean="0"/>
              <a:t> (</a:t>
            </a:r>
            <a:r>
              <a:rPr lang="ru-RU" sz="2400" dirty="0" err="1" smtClean="0"/>
              <a:t>Габриэль</a:t>
            </a:r>
            <a:r>
              <a:rPr lang="ru-RU" sz="2400" dirty="0" smtClean="0"/>
              <a:t> Аркадьевич </a:t>
            </a:r>
            <a:r>
              <a:rPr lang="ru-RU" sz="2400" dirty="0" err="1" smtClean="0"/>
              <a:t>Уреклян</a:t>
            </a:r>
            <a:r>
              <a:rPr lang="ru-RU" sz="2400" dirty="0" smtClean="0"/>
              <a:t>) написал текст к Государственному Гимну СССР. </a:t>
            </a:r>
          </a:p>
          <a:p>
            <a:pPr marL="0" algn="ctr">
              <a:spcBef>
                <a:spcPts val="24"/>
              </a:spcBef>
              <a:buNone/>
            </a:pPr>
            <a:r>
              <a:rPr lang="ru-RU" sz="2400" dirty="0" smtClean="0"/>
              <a:t>Музыка А.В.Александрова (в центре).</a:t>
            </a:r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marL="0" algn="ctr">
              <a:spcBef>
                <a:spcPts val="24"/>
              </a:spcBef>
              <a:buNone/>
            </a:pPr>
            <a:r>
              <a:rPr lang="ru-RU" sz="2400" dirty="0" smtClean="0"/>
              <a:t>В 1977 году он создает вторую редакцию Государственного Гимна СССР. </a:t>
            </a:r>
          </a:p>
          <a:p>
            <a:pPr marL="0" algn="ctr">
              <a:spcBef>
                <a:spcPts val="24"/>
              </a:spcBef>
              <a:buNone/>
            </a:pPr>
            <a:r>
              <a:rPr lang="ru-RU" sz="2400" dirty="0" smtClean="0"/>
              <a:t>В 2001 году он в третий раз становится автором текста Государственного Гимна, теперь уже Российской Федерации.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3960440" cy="2775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monument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8640"/>
            <a:ext cx="4513846" cy="3633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43608" y="4077072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cs typeface="Arial" pitchFamily="34" charset="0"/>
              </a:rPr>
              <a:t> </a:t>
            </a:r>
            <a:r>
              <a:rPr lang="ru-RU" sz="2400" dirty="0" smtClean="0">
                <a:latin typeface="+mn-lt"/>
                <a:cs typeface="Arial" pitchFamily="34" charset="0"/>
              </a:rPr>
              <a:t>Знаменитые строки на гранитной плите Вечного огня у Кремлевской стены: </a:t>
            </a:r>
            <a:r>
              <a:rPr lang="ru-RU" sz="2400" b="1" i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"Имя твое неизвестно, подвиг твой бессмертен"</a:t>
            </a:r>
            <a:r>
              <a:rPr lang="ru-RU" sz="2400" b="1" dirty="0" smtClean="0">
                <a:latin typeface="+mn-lt"/>
                <a:cs typeface="Arial" pitchFamily="34" charset="0"/>
              </a:rPr>
              <a:t>, </a:t>
            </a:r>
            <a:r>
              <a:rPr lang="ru-RU" sz="2400" dirty="0" smtClean="0">
                <a:latin typeface="+mn-lt"/>
                <a:cs typeface="Arial" pitchFamily="34" charset="0"/>
              </a:rPr>
              <a:t>- также принадлежат Михалкову.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+mn-lt"/>
                <a:cs typeface="Arial" pitchFamily="34" charset="0"/>
              </a:rPr>
              <a:t> После Великой Отечественной войны Михалков продолжил свою литературную деятельность.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beglist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859712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solidFill>
                  <a:schemeClr val="tx1"/>
                </a:solidFill>
                <a:latin typeface="+mn-lt"/>
              </a:rPr>
              <a:t>Фильмография</a:t>
            </a:r>
            <a:endParaRPr lang="ru-RU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484784"/>
            <a:ext cx="7920880" cy="5184576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1958 – Шофер поневоле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1958 – Новые похождения Кота в сапогах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1959 – Сомбреро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1963 – Три плюс два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1974 – Большое космическое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                путешествие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800" dirty="0" smtClean="0"/>
              <a:t>1975 – Меняю собаку на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sz="2800" dirty="0" smtClean="0"/>
              <a:t>                паровоз и др.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 </a:t>
            </a:r>
          </a:p>
        </p:txBody>
      </p:sp>
      <p:pic>
        <p:nvPicPr>
          <p:cNvPr id="6" name="Рисунок 5" descr="AdjD9J6SWerutGOSoETFd8zm0Z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708920"/>
            <a:ext cx="2462016" cy="3693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767</Words>
  <Application>Microsoft Office PowerPoint</Application>
  <PresentationFormat>Экран (4:3)</PresentationFormat>
  <Paragraphs>137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Snap ITC</vt:lpstr>
      <vt:lpstr>Wingdings</vt:lpstr>
      <vt:lpstr>Оформление по умолчанию</vt:lpstr>
      <vt:lpstr>Сергей Владимирович Михалков (1913 – 2009)</vt:lpstr>
      <vt:lpstr>С.В.Михалков</vt:lpstr>
      <vt:lpstr>Страницы биографии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Фильмография</vt:lpstr>
      <vt:lpstr>Киножурнал «Фитиль»</vt:lpstr>
      <vt:lpstr>«Всё начинается с детства»</vt:lpstr>
      <vt:lpstr>Награды и премии</vt:lpstr>
      <vt:lpstr>Отзывы современников</vt:lpstr>
      <vt:lpstr>Знаменитая тетралогия</vt:lpstr>
      <vt:lpstr>Стихи о детях, или «воспитание без назидания»</vt:lpstr>
      <vt:lpstr>Художественные приемы</vt:lpstr>
      <vt:lpstr>Особенности поэтики</vt:lpstr>
      <vt:lpstr>Басни для детей</vt:lpstr>
      <vt:lpstr>Заключение 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Неопределенные местоимения</dc:title>
  <dc:creator>user</dc:creator>
  <cp:lastModifiedBy>User</cp:lastModifiedBy>
  <cp:revision>48</cp:revision>
  <dcterms:created xsi:type="dcterms:W3CDTF">2010-04-01T05:41:17Z</dcterms:created>
  <dcterms:modified xsi:type="dcterms:W3CDTF">2020-03-19T06:11:02Z</dcterms:modified>
</cp:coreProperties>
</file>